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1" r:id="rId2"/>
  </p:sldMasterIdLst>
  <p:notesMasterIdLst>
    <p:notesMasterId r:id="rId15"/>
  </p:notesMasterIdLst>
  <p:handoutMasterIdLst>
    <p:handoutMasterId r:id="rId16"/>
  </p:handoutMasterIdLst>
  <p:sldIdLst>
    <p:sldId id="262" r:id="rId3"/>
    <p:sldId id="286" r:id="rId4"/>
    <p:sldId id="257" r:id="rId5"/>
    <p:sldId id="279" r:id="rId6"/>
    <p:sldId id="287" r:id="rId7"/>
    <p:sldId id="289" r:id="rId8"/>
    <p:sldId id="290" r:id="rId9"/>
    <p:sldId id="275" r:id="rId10"/>
    <p:sldId id="294" r:id="rId11"/>
    <p:sldId id="292" r:id="rId12"/>
    <p:sldId id="295" r:id="rId13"/>
    <p:sldId id="29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73DDB8-78A6-41E3-AEFA-3185D816340D}">
          <p14:sldIdLst>
            <p14:sldId id="262"/>
            <p14:sldId id="286"/>
            <p14:sldId id="257"/>
            <p14:sldId id="279"/>
            <p14:sldId id="287"/>
            <p14:sldId id="289"/>
            <p14:sldId id="290"/>
            <p14:sldId id="275"/>
            <p14:sldId id="294"/>
            <p14:sldId id="292"/>
            <p14:sldId id="295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57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2" autoAdjust="0"/>
    <p:restoredTop sz="73034" autoAdjust="0"/>
  </p:normalViewPr>
  <p:slideViewPr>
    <p:cSldViewPr snapToGrid="0">
      <p:cViewPr varScale="1">
        <p:scale>
          <a:sx n="137" d="100"/>
          <a:sy n="137" d="100"/>
        </p:scale>
        <p:origin x="3888" y="184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42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30"/>
    </p:cViewPr>
  </p:sorterViewPr>
  <p:notesViewPr>
    <p:cSldViewPr snapToGrid="0" showGuides="1">
      <p:cViewPr varScale="1">
        <p:scale>
          <a:sx n="63" d="100"/>
          <a:sy n="63" d="100"/>
        </p:scale>
        <p:origin x="21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2/14/21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2/14/21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34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35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9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Thank you for giving me the opportunity to speak today about</a:t>
            </a:r>
            <a:r>
              <a:rPr lang="en-AU" baseline="0" dirty="0"/>
              <a:t> ethics classes. I am [name], title.</a:t>
            </a:r>
          </a:p>
          <a:p>
            <a:endParaRPr lang="en-AU" baseline="0" dirty="0"/>
          </a:p>
          <a:p>
            <a:r>
              <a:rPr lang="en-AU" dirty="0"/>
              <a:t>An alternative during scripture period</a:t>
            </a:r>
            <a:r>
              <a:rPr lang="en-AU" baseline="0" dirty="0"/>
              <a:t> for students not attending scripture class.</a:t>
            </a:r>
          </a:p>
          <a:p>
            <a:endParaRPr lang="en-AU" baseline="0" dirty="0"/>
          </a:p>
          <a:p>
            <a:r>
              <a:rPr lang="en-AU" baseline="0" dirty="0"/>
              <a:t>It is a secular learning environment for students of any faith or none.</a:t>
            </a:r>
          </a:p>
          <a:p>
            <a:endParaRPr lang="en-AU" baseline="0" dirty="0"/>
          </a:p>
          <a:p>
            <a:r>
              <a:rPr lang="en-AU" baseline="0" dirty="0"/>
              <a:t>A choice for parents what classes they would like their children to attend whether they are currently offered at the school or not).</a:t>
            </a:r>
          </a:p>
          <a:p>
            <a:endParaRPr lang="en-AU" baseline="0" dirty="0"/>
          </a:p>
          <a:p>
            <a:r>
              <a:rPr lang="en-AU" baseline="0" dirty="0"/>
              <a:t>Primary Ethics is the charity that creates the age-relevant curriculum and is the only approved provider of ethics education (SEE)</a:t>
            </a:r>
          </a:p>
          <a:p>
            <a:endParaRPr lang="en-AU" baseline="0" dirty="0"/>
          </a:p>
          <a:p>
            <a:r>
              <a:rPr lang="en-AU" baseline="0" dirty="0"/>
              <a:t>It provides all training and resources.</a:t>
            </a:r>
          </a:p>
          <a:p>
            <a:endParaRPr lang="en-AU" baseline="0" dirty="0"/>
          </a:p>
          <a:p>
            <a:r>
              <a:rPr lang="en-AU" baseline="0" dirty="0"/>
              <a:t>Volunteers just need to be willing to facilitate the classes and be comfortable working with children.</a:t>
            </a:r>
          </a:p>
          <a:p>
            <a:endParaRPr lang="en-AU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2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Our mission is to support children to develop skills</a:t>
            </a:r>
            <a:r>
              <a:rPr lang="en-AU" baseline="0" dirty="0"/>
              <a:t> in ethical reasoning, critical thinking and respectful discussions.</a:t>
            </a:r>
          </a:p>
          <a:p>
            <a:endParaRPr lang="en-AU" baseline="0" dirty="0"/>
          </a:p>
          <a:p>
            <a:r>
              <a:rPr lang="en-AU" baseline="0" dirty="0"/>
              <a:t>Through Primary Ethics support &amp; resources</a:t>
            </a:r>
          </a:p>
          <a:p>
            <a:endParaRPr lang="en-AU" baseline="0" dirty="0"/>
          </a:p>
          <a:p>
            <a:r>
              <a:rPr lang="en-AU" baseline="0" dirty="0"/>
              <a:t>And</a:t>
            </a:r>
          </a:p>
          <a:p>
            <a:endParaRPr lang="en-AU" baseline="0" dirty="0"/>
          </a:p>
          <a:p>
            <a:r>
              <a:rPr lang="en-AU" baseline="0" dirty="0"/>
              <a:t>Members of the school and broader communities working together to provide ethics education for children.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3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 ethics classes, children gain skills to assist them through life.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9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They learn these skills through facilitated discussions around topics that are age-relevant to them.</a:t>
            </a:r>
          </a:p>
          <a:p>
            <a:endParaRPr lang="en-AU" dirty="0"/>
          </a:p>
          <a:p>
            <a:r>
              <a:rPr lang="en-AU" dirty="0"/>
              <a:t>The age-relevant</a:t>
            </a:r>
            <a:r>
              <a:rPr lang="en-AU" baseline="0" dirty="0"/>
              <a:t> curriculum is approved by the Department of Education.</a:t>
            </a:r>
          </a:p>
          <a:p>
            <a:endParaRPr lang="en-AU" baseline="0" dirty="0"/>
          </a:p>
          <a:p>
            <a:r>
              <a:rPr lang="en-AU" baseline="0" dirty="0"/>
              <a:t>Full lesson plans are provided and include all that the teacher will need for the class.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9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AU" dirty="0"/>
              <a:t>Ethics classes include the above to encourage</a:t>
            </a:r>
            <a:r>
              <a:rPr lang="en-AU" baseline="0" dirty="0"/>
              <a:t> the children to think</a:t>
            </a:r>
          </a:p>
          <a:p>
            <a:pPr>
              <a:spcAft>
                <a:spcPts val="1200"/>
              </a:spcAft>
            </a:pPr>
            <a:endParaRPr lang="en-AU" baseline="0" dirty="0"/>
          </a:p>
          <a:p>
            <a:pPr marL="171450" indent="-171450">
              <a:spcAft>
                <a:spcPts val="1200"/>
              </a:spcAft>
              <a:buFontTx/>
              <a:buChar char="-"/>
            </a:pPr>
            <a:r>
              <a:rPr lang="en-AU" baseline="0" dirty="0"/>
              <a:t>about what people should do in different situations</a:t>
            </a:r>
          </a:p>
          <a:p>
            <a:pPr marL="171450" indent="-171450">
              <a:spcAft>
                <a:spcPts val="1200"/>
              </a:spcAft>
              <a:buFontTx/>
              <a:buChar char="-"/>
            </a:pPr>
            <a:endParaRPr lang="en-AU" baseline="0" dirty="0"/>
          </a:p>
          <a:p>
            <a:pPr marL="171450" indent="-171450">
              <a:spcAft>
                <a:spcPts val="1200"/>
              </a:spcAft>
              <a:buFontTx/>
              <a:buChar char="-"/>
            </a:pPr>
            <a:r>
              <a:rPr lang="en-AU" baseline="0" dirty="0"/>
              <a:t>about how different circumstances might make a difference and</a:t>
            </a:r>
          </a:p>
          <a:p>
            <a:pPr marL="171450" indent="-171450">
              <a:spcAft>
                <a:spcPts val="1200"/>
              </a:spcAft>
              <a:buFontTx/>
              <a:buChar char="-"/>
            </a:pPr>
            <a:endParaRPr lang="en-AU" baseline="0" dirty="0"/>
          </a:p>
          <a:p>
            <a:pPr marL="171450" indent="-171450">
              <a:spcAft>
                <a:spcPts val="1200"/>
              </a:spcAft>
              <a:buFontTx/>
              <a:buChar char="-"/>
            </a:pPr>
            <a:r>
              <a:rPr lang="en-AU" baseline="0" dirty="0"/>
              <a:t>about the consequences of actions.</a:t>
            </a:r>
          </a:p>
          <a:p>
            <a:pPr marL="171450" indent="-171450">
              <a:spcAft>
                <a:spcPts val="1200"/>
              </a:spcAft>
              <a:buFontTx/>
              <a:buChar char="-"/>
            </a:pPr>
            <a:endParaRPr lang="en-AU" baseline="0" dirty="0"/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en-AU" baseline="0" dirty="0"/>
              <a:t>The lessons are relevant for each stage, so kindergarten has its own curriculum, as does stages one, two and three.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9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9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Volunteers are facilitators of the ‘Community of inquiry’ approach</a:t>
            </a:r>
            <a:r>
              <a:rPr lang="en-AU" baseline="0" dirty="0"/>
              <a:t> by following:</a:t>
            </a:r>
          </a:p>
          <a:p>
            <a:endParaRPr lang="en-AU" baseline="0" dirty="0"/>
          </a:p>
          <a:p>
            <a:pPr marL="171450" indent="-171450">
              <a:buFontTx/>
              <a:buChar char="-"/>
            </a:pPr>
            <a:r>
              <a:rPr lang="en-AU" baseline="0" dirty="0"/>
              <a:t>the detailed lesson without voicing their own opinions or views.</a:t>
            </a:r>
          </a:p>
          <a:p>
            <a:pPr marL="0" indent="0">
              <a:buFontTx/>
              <a:buNone/>
            </a:pPr>
            <a:endParaRPr lang="en-AU" baseline="0" dirty="0"/>
          </a:p>
          <a:p>
            <a:pPr marL="0" indent="0">
              <a:buFontTx/>
              <a:buNone/>
            </a:pPr>
            <a:r>
              <a:rPr lang="en-AU" baseline="0" dirty="0"/>
              <a:t>Children are encouraged to:</a:t>
            </a:r>
          </a:p>
          <a:p>
            <a:pPr marL="0" indent="0">
              <a:buFontTx/>
              <a:buNone/>
            </a:pPr>
            <a:endParaRPr lang="en-AU" baseline="0" dirty="0"/>
          </a:p>
          <a:p>
            <a:pPr marL="0" indent="0">
              <a:buFontTx/>
              <a:buNone/>
            </a:pPr>
            <a:r>
              <a:rPr lang="en-AU" baseline="0" dirty="0"/>
              <a:t>- (Follow slide) Ask questions of each other …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87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Facilitators</a:t>
            </a:r>
            <a:r>
              <a:rPr lang="en-AU" baseline="0" dirty="0"/>
              <a:t> are volunteer ethics teachers.</a:t>
            </a:r>
          </a:p>
          <a:p>
            <a:endParaRPr lang="en-AU" baseline="0" dirty="0"/>
          </a:p>
          <a:p>
            <a:r>
              <a:rPr lang="en-AU" baseline="0" dirty="0"/>
              <a:t>To become a qualified volunteer ethics teacher:</a:t>
            </a:r>
          </a:p>
          <a:p>
            <a:r>
              <a:rPr lang="en-AU" baseline="0" dirty="0"/>
              <a:t>- (Follow slide) Teaching experience not a requirement …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9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782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5115656"/>
            <a:ext cx="8343900" cy="914400"/>
          </a:xfrm>
        </p:spPr>
        <p:txBody>
          <a:bodyPr anchor="b">
            <a:normAutofit/>
          </a:bodyPr>
          <a:lstStyle>
            <a:lvl1pPr algn="ctr">
              <a:defRPr sz="3300" spc="-3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spc="38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60486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7886700" cy="2743200"/>
          </a:xfrm>
        </p:spPr>
        <p:txBody>
          <a:bodyPr anchor="b">
            <a:normAutofit/>
          </a:bodyPr>
          <a:lstStyle>
            <a:lvl1pPr algn="ctr">
              <a:defRPr sz="3300" spc="-3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257800"/>
            <a:ext cx="78867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spc="38" baseline="0">
                <a:solidFill>
                  <a:schemeClr val="bg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859" y="1714498"/>
            <a:ext cx="2630091" cy="2880360"/>
          </a:xfrm>
        </p:spPr>
        <p:txBody>
          <a:bodyPr anchor="b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65" y="457200"/>
            <a:ext cx="5431583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3859" y="4590288"/>
            <a:ext cx="2635923" cy="158191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610" y="1714500"/>
            <a:ext cx="2344340" cy="2877260"/>
          </a:xfrm>
        </p:spPr>
        <p:txBody>
          <a:bodyPr anchor="b">
            <a:normAutofit/>
          </a:bodyPr>
          <a:lstStyle>
            <a:lvl1pPr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607618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5400000" flipH="1">
            <a:off x="2971165" y="3269925"/>
            <a:ext cx="640096" cy="6582427"/>
          </a:xfrm>
          <a:prstGeom prst="rtTriangle">
            <a:avLst/>
          </a:prstGeom>
          <a:gradFill>
            <a:gsLst>
              <a:gs pos="0">
                <a:srgbClr val="D2E4E4"/>
              </a:gs>
              <a:gs pos="50000">
                <a:srgbClr val="76AFAE"/>
              </a:gs>
              <a:gs pos="100000">
                <a:srgbClr val="528B8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 userDrawn="1"/>
        </p:nvSpPr>
        <p:spPr>
          <a:xfrm>
            <a:off x="-1" y="6523146"/>
            <a:ext cx="2517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P R I M A R Y  E T H I C S</a:t>
            </a:r>
          </a:p>
        </p:txBody>
      </p:sp>
      <p:sp>
        <p:nvSpPr>
          <p:cNvPr id="11" name="Diagonal Stripe 10"/>
          <p:cNvSpPr/>
          <p:nvPr userDrawn="1"/>
        </p:nvSpPr>
        <p:spPr>
          <a:xfrm flipH="1">
            <a:off x="8066762" y="-2"/>
            <a:ext cx="986042" cy="5181659"/>
          </a:xfrm>
          <a:prstGeom prst="diagStripe">
            <a:avLst/>
          </a:prstGeom>
          <a:gradFill>
            <a:gsLst>
              <a:gs pos="0">
                <a:srgbClr val="528B8B"/>
              </a:gs>
              <a:gs pos="29000">
                <a:srgbClr val="63A5A3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>
            <a:off x="8591706" y="43841"/>
            <a:ext cx="552285" cy="6582427"/>
          </a:xfrm>
          <a:prstGeom prst="rtTriangle">
            <a:avLst/>
          </a:prstGeom>
          <a:gradFill>
            <a:gsLst>
              <a:gs pos="0">
                <a:srgbClr val="528B8B"/>
              </a:gs>
              <a:gs pos="50000">
                <a:srgbClr val="528B8B"/>
              </a:gs>
              <a:gs pos="100000">
                <a:srgbClr val="D3E5E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ight Triangle 7"/>
          <p:cNvSpPr/>
          <p:nvPr userDrawn="1"/>
        </p:nvSpPr>
        <p:spPr>
          <a:xfrm rot="5400000" flipH="1" flipV="1">
            <a:off x="4746547" y="2471937"/>
            <a:ext cx="813861" cy="8027215"/>
          </a:xfrm>
          <a:prstGeom prst="rtTriangle">
            <a:avLst/>
          </a:prstGeom>
          <a:gradFill>
            <a:gsLst>
              <a:gs pos="0">
                <a:srgbClr val="CFE3E3"/>
              </a:gs>
              <a:gs pos="51000">
                <a:srgbClr val="528B8B"/>
              </a:gs>
              <a:gs pos="100000">
                <a:srgbClr val="528B8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98393" y="6523146"/>
            <a:ext cx="4845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E T H I C S  E D U C A T I O N  F O R  C H I L D R E N</a:t>
            </a:r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502625" y="-3"/>
            <a:ext cx="641363" cy="4133591"/>
          </a:xfrm>
          <a:prstGeom prst="rtTriangle">
            <a:avLst/>
          </a:prstGeom>
          <a:gradFill>
            <a:gsLst>
              <a:gs pos="0">
                <a:srgbClr val="528B8B"/>
              </a:gs>
              <a:gs pos="60000">
                <a:srgbClr val="69A8A7"/>
              </a:gs>
              <a:gs pos="100000">
                <a:srgbClr val="CDE1E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 userDrawn="1"/>
        </p:nvSpPr>
        <p:spPr>
          <a:xfrm rot="16526535">
            <a:off x="8052564" y="5027769"/>
            <a:ext cx="176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D I S C U S </a:t>
            </a:r>
            <a:r>
              <a:rPr lang="en-AU" sz="1400" b="1" dirty="0" err="1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S</a:t>
            </a:r>
            <a:endParaRPr lang="en-AU" sz="1400" b="1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15560265">
            <a:off x="7839374" y="1912903"/>
            <a:ext cx="1544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R E A S O N</a:t>
            </a:r>
          </a:p>
        </p:txBody>
      </p:sp>
      <p:sp>
        <p:nvSpPr>
          <p:cNvPr id="17" name="TextBox 16"/>
          <p:cNvSpPr txBox="1"/>
          <p:nvPr userDrawn="1"/>
        </p:nvSpPr>
        <p:spPr>
          <a:xfrm rot="15501860">
            <a:off x="8280964" y="451313"/>
            <a:ext cx="1173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T H I N K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0" y="43841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1468" y="1893185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latin typeface="Lucida Sans" panose="020B0602030504020204" pitchFamily="34" charset="0"/>
              </a:defRPr>
            </a:lvl1pPr>
            <a:lvl2pPr>
              <a:defRPr sz="2800">
                <a:latin typeface="Lucida Sans" panose="020B0602030504020204" pitchFamily="34" charset="0"/>
              </a:defRPr>
            </a:lvl2pPr>
            <a:lvl3pPr>
              <a:defRPr sz="2400" i="0">
                <a:latin typeface="Lucida Sans" panose="020B0602030504020204" pitchFamily="34" charset="0"/>
              </a:defRPr>
            </a:lvl3pPr>
            <a:lvl4pPr>
              <a:defRPr sz="2000">
                <a:latin typeface="Lucida Sans" panose="020B0602030504020204" pitchFamily="34" charset="0"/>
              </a:defRPr>
            </a:lvl4pPr>
            <a:lvl5pPr>
              <a:defRPr sz="1800"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79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522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2/14/21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5241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75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651" r:id="rId13"/>
    <p:sldLayoutId id="2147483656" r:id="rId14"/>
    <p:sldLayoutId id="214748365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bartolo@tafensw.edu.a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5204389"/>
            <a:ext cx="8343900" cy="914400"/>
          </a:xfrm>
        </p:spPr>
        <p:txBody>
          <a:bodyPr/>
          <a:lstStyle/>
          <a:p>
            <a:r>
              <a:rPr lang="en-US" dirty="0"/>
              <a:t>Ethics in the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6118789"/>
            <a:ext cx="8343900" cy="495834"/>
          </a:xfrm>
        </p:spPr>
        <p:txBody>
          <a:bodyPr/>
          <a:lstStyle/>
          <a:p>
            <a:r>
              <a:rPr lang="en-US" dirty="0"/>
              <a:t>ETHICS FOR CHILDREN. SKILLS FOR LIFE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08"/>
            <a:ext cx="9144000" cy="4160184"/>
          </a:xfrm>
          <a:prstGeom prst="rect">
            <a:avLst/>
          </a:prstGeom>
        </p:spPr>
      </p:pic>
      <p:pic>
        <p:nvPicPr>
          <p:cNvPr id="7" name="Picture Placeholder 25"/>
          <p:cNvPicPr>
            <a:picLocks noGrp="1" noChangeAspect="1"/>
          </p:cNvPicPr>
          <p:nvPr>
            <p:ph type="pic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1" b="13385"/>
          <a:stretch/>
        </p:blipFill>
        <p:spPr>
          <a:xfrm>
            <a:off x="3603493" y="353568"/>
            <a:ext cx="1810884" cy="1243584"/>
          </a:xfr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080" y="0"/>
            <a:ext cx="8079581" cy="1658198"/>
          </a:xfrm>
        </p:spPr>
        <p:txBody>
          <a:bodyPr>
            <a:normAutofit/>
          </a:bodyPr>
          <a:lstStyle/>
          <a:p>
            <a:r>
              <a:rPr lang="en-US" dirty="0">
                <a:latin typeface="Lucida Sans" panose="020B0602030504020204" pitchFamily="34" charset="0"/>
              </a:rPr>
              <a:t>Facilitators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7206" y="1473200"/>
            <a:ext cx="6528594" cy="4908551"/>
          </a:xfrm>
        </p:spPr>
        <p:txBody>
          <a:bodyPr/>
          <a:lstStyle/>
          <a:p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Volunteer ethics teachers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Teaching experience not required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Background checks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Online training module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Free 2 day face-to-face (and online) training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Ongoing support and </a:t>
            </a:r>
          </a:p>
          <a:p>
            <a:pPr marL="0" lvl="1" indent="0">
              <a:buNone/>
            </a:pPr>
            <a:r>
              <a:rPr lang="en-US" sz="2800" dirty="0">
                <a:latin typeface="Lucida Sans" panose="020B0602030504020204" pitchFamily="34" charset="0"/>
              </a:rPr>
              <a:t>    professional development</a:t>
            </a:r>
          </a:p>
          <a:p>
            <a:pPr marL="548640" lvl="3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41" y="2867067"/>
            <a:ext cx="2045918" cy="306887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0514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51" y="477837"/>
            <a:ext cx="5649500" cy="5452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6181" y="6052996"/>
            <a:ext cx="2873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latin typeface="Lucida Sans" panose="020B0602030504020204" pitchFamily="34" charset="0"/>
              </a:rPr>
              <a:t>www.primaryethics.com.au</a:t>
            </a:r>
          </a:p>
        </p:txBody>
      </p:sp>
    </p:spTree>
    <p:extLst>
      <p:ext uri="{BB962C8B-B14F-4D97-AF65-F5344CB8AC3E}">
        <p14:creationId xmlns:p14="http://schemas.microsoft.com/office/powerpoint/2010/main" val="22139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0"/>
              </a:rPr>
              <a:t>Local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7206" y="1993393"/>
            <a:ext cx="8065294" cy="4388357"/>
          </a:xfrm>
        </p:spPr>
        <p:txBody>
          <a:bodyPr/>
          <a:lstStyle/>
          <a:p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[Regional Manager/Ethics Coordinator]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Brochure available from school office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Available to answer questions after info session, or email</a:t>
            </a:r>
            <a:r>
              <a:rPr lang="en-US" sz="2800">
                <a:latin typeface="Lucida Sans" panose="020B0602030504020204" pitchFamily="34" charset="0"/>
              </a:rPr>
              <a:t>/phone </a:t>
            </a:r>
            <a:r>
              <a:rPr lang="en-US" sz="2800" dirty="0">
                <a:latin typeface="Lucida Sans" panose="020B0602030504020204" pitchFamily="34" charset="0"/>
              </a:rPr>
              <a:t>me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hlinkClick r:id="rId3"/>
              </a:rPr>
              <a:t>david.bartolo@tafensw.edu.au</a:t>
            </a:r>
            <a:endParaRPr lang="en-US" sz="26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0407 371338</a:t>
            </a:r>
          </a:p>
        </p:txBody>
      </p:sp>
    </p:spTree>
    <p:extLst>
      <p:ext uri="{BB962C8B-B14F-4D97-AF65-F5344CB8AC3E}">
        <p14:creationId xmlns:p14="http://schemas.microsoft.com/office/powerpoint/2010/main" val="393648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AU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7206" y="1892300"/>
            <a:ext cx="8065294" cy="4338683"/>
          </a:xfrm>
        </p:spPr>
        <p:txBody>
          <a:bodyPr>
            <a:noAutofit/>
          </a:bodyPr>
          <a:lstStyle/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i="0" dirty="0">
                <a:latin typeface="Lucida Sans" panose="020B0602030504020204" pitchFamily="34" charset="0"/>
              </a:rPr>
              <a:t>Alternative during scripture period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i="0" dirty="0">
                <a:latin typeface="Lucida Sans" panose="020B0602030504020204" pitchFamily="34" charset="0"/>
              </a:rPr>
              <a:t>Secular learning environment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i="0" dirty="0">
                <a:latin typeface="Lucida Sans" panose="020B0602030504020204" pitchFamily="34" charset="0"/>
              </a:rPr>
              <a:t>Parents’ choice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i="0" dirty="0">
                <a:latin typeface="Lucida Sans" panose="020B0602030504020204" pitchFamily="34" charset="0"/>
              </a:rPr>
              <a:t>Primary Ethics, a charity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i="0" dirty="0">
                <a:latin typeface="Lucida Sans" panose="020B0602030504020204" pitchFamily="34" charset="0"/>
              </a:rPr>
              <a:t>Single approved provider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i="0" dirty="0">
                <a:latin typeface="Lucida Sans" panose="020B0602030504020204" pitchFamily="34" charset="0"/>
              </a:rPr>
              <a:t>Train &amp; provide all resources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i="0" dirty="0">
                <a:latin typeface="Lucida Sans" panose="020B0602030504020204" pitchFamily="34" charset="0"/>
              </a:rPr>
              <a:t>Volunteers facilitate classes</a:t>
            </a:r>
          </a:p>
          <a:p>
            <a:pPr marL="0" lvl="2" indent="0">
              <a:spcAft>
                <a:spcPts val="600"/>
              </a:spcAft>
              <a:buNone/>
            </a:pPr>
            <a:endParaRPr lang="en-AU" sz="2800" i="0" dirty="0"/>
          </a:p>
          <a:p>
            <a:pPr marL="0" lvl="2" indent="0">
              <a:buNone/>
            </a:pPr>
            <a:endParaRPr lang="en-AU" sz="2800" i="0" dirty="0"/>
          </a:p>
          <a:p>
            <a:pPr lvl="2">
              <a:buFont typeface="Arial" panose="020B0604020202020204" pitchFamily="34" charset="0"/>
              <a:buChar char="•"/>
            </a:pPr>
            <a:endParaRPr lang="en-AU" sz="2800" i="0" dirty="0"/>
          </a:p>
          <a:p>
            <a:pPr marL="0" indent="0">
              <a:buNone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9112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-13180" r="23894" b="13180"/>
          <a:stretch/>
        </p:blipFill>
        <p:spPr>
          <a:xfrm>
            <a:off x="4996145" y="2906315"/>
            <a:ext cx="3513721" cy="3081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7206" y="1866901"/>
            <a:ext cx="8065294" cy="4514850"/>
          </a:xfrm>
        </p:spPr>
        <p:txBody>
          <a:bodyPr/>
          <a:lstStyle/>
          <a:p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Lucida Sans" panose="020B0602030504020204" pitchFamily="34" charset="0"/>
              </a:rPr>
              <a:t>Support children to develop skills in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Ethical reasoning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Critical thinking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Respectful discussion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/>
              <a:t>What do they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7206" y="1841501"/>
            <a:ext cx="8065294" cy="4540250"/>
          </a:xfrm>
        </p:spPr>
        <p:txBody>
          <a:bodyPr/>
          <a:lstStyle/>
          <a:p>
            <a:endParaRPr lang="en-US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2800" dirty="0">
                <a:latin typeface="Lucida Sans" panose="020B0602030504020204" pitchFamily="34" charset="0"/>
              </a:rPr>
              <a:t>Remain curious and open minded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 Voice opinions &amp; give reasons</a:t>
            </a:r>
          </a:p>
          <a:p>
            <a:pPr marL="4572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Listen to others</a:t>
            </a:r>
          </a:p>
          <a:p>
            <a:pPr marL="4572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Respectful discussion</a:t>
            </a:r>
          </a:p>
          <a:p>
            <a:pPr marL="4572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Build on each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2800" dirty="0">
                <a:latin typeface="Lucida Sans" panose="020B0602030504020204" pitchFamily="34" charset="0"/>
              </a:rPr>
              <a:t>    others’ ideas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41" y="3695179"/>
            <a:ext cx="3716140" cy="21182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71343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/>
              <a:t>They also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7206" y="1485900"/>
            <a:ext cx="8065294" cy="4895851"/>
          </a:xfrm>
        </p:spPr>
        <p:txBody>
          <a:bodyPr/>
          <a:lstStyle/>
          <a:p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To disagree respectfully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Not to accept peer pressure</a:t>
            </a:r>
          </a:p>
          <a:p>
            <a:pPr marL="0" lvl="1" indent="0">
              <a:buNone/>
            </a:pPr>
            <a:endParaRPr lang="en-US" sz="3200" dirty="0"/>
          </a:p>
          <a:p>
            <a:pPr marL="0" lvl="1" indent="0">
              <a:buNone/>
            </a:pPr>
            <a:r>
              <a:rPr lang="en-US" sz="4400" dirty="0">
                <a:solidFill>
                  <a:srgbClr val="36757F"/>
                </a:solidFill>
                <a:latin typeface="Lucida Sans" panose="020B0602030504020204" pitchFamily="34" charset="0"/>
              </a:rPr>
              <a:t>And ultimately</a:t>
            </a:r>
          </a:p>
          <a:p>
            <a:pPr lvl="1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To think things through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Make well reasoned</a:t>
            </a:r>
          </a:p>
          <a:p>
            <a:pPr marL="0" indent="0">
              <a:buNone/>
            </a:pPr>
            <a:r>
              <a:rPr lang="en-US" sz="2800" dirty="0">
                <a:latin typeface="Lucida Sans" panose="020B0602030504020204" pitchFamily="34" charset="0"/>
              </a:rPr>
              <a:t>   decisions</a:t>
            </a:r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67" y="3337096"/>
            <a:ext cx="2599540" cy="268792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475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/>
          <a:lstStyle/>
          <a:p>
            <a:r>
              <a:rPr lang="en-US" dirty="0"/>
              <a:t>Lesson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7206" y="1993393"/>
            <a:ext cx="8065294" cy="4388357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Scenarios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Poems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Stories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Group work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Activities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Questions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" panose="020B0602030504020204" pitchFamily="34" charset="0"/>
              </a:rPr>
              <a:t>Age-specific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21" y="1564249"/>
            <a:ext cx="2971758" cy="399013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7243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6" y="228601"/>
            <a:ext cx="8065294" cy="1012370"/>
          </a:xfrm>
        </p:spPr>
        <p:txBody>
          <a:bodyPr/>
          <a:lstStyle/>
          <a:p>
            <a:r>
              <a:rPr lang="en-US" dirty="0"/>
              <a:t>Sample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7206" y="865413"/>
            <a:ext cx="8065294" cy="3233057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Lucida Sans" panose="020B0602030504020204" pitchFamily="34" charset="0"/>
              </a:rPr>
              <a:t>Infants (k – 2)</a:t>
            </a:r>
          </a:p>
          <a:p>
            <a:pPr marL="1005840" lvl="3" indent="-45720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Lucida Sans" panose="020B0602030504020204" pitchFamily="34" charset="0"/>
              </a:rPr>
              <a:t>Hurting someone without meaning to</a:t>
            </a:r>
          </a:p>
          <a:p>
            <a:pPr marL="1005840" lvl="3" indent="-45720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Lucida Sans" panose="020B0602030504020204" pitchFamily="34" charset="0"/>
              </a:rPr>
              <a:t>Telling the truth</a:t>
            </a:r>
          </a:p>
          <a:p>
            <a:pPr marL="1005840" lvl="3" indent="-45720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Lucida Sans" panose="020B0602030504020204" pitchFamily="34" charset="0"/>
              </a:rPr>
              <a:t>Being kind</a:t>
            </a:r>
          </a:p>
          <a:p>
            <a:pPr marL="1005840" lvl="3" indent="-45720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Lucida Sans" panose="020B0602030504020204" pitchFamily="34" charset="0"/>
              </a:rPr>
              <a:t>Ownership</a:t>
            </a:r>
          </a:p>
          <a:p>
            <a:pPr marL="1005840" lvl="3" indent="-45720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Lucida Sans" panose="020B0602030504020204" pitchFamily="34" charset="0"/>
              </a:rPr>
              <a:t>Fairness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50" y="2293546"/>
            <a:ext cx="3574423" cy="200882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507206" y="3708400"/>
            <a:ext cx="7883667" cy="2888344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Lucida Sans" panose="020B0602030504020204" pitchFamily="34" charset="0"/>
              </a:rPr>
              <a:t>Primary (3 – 6)</a:t>
            </a:r>
          </a:p>
          <a:p>
            <a:pPr marL="1005840" lvl="3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Lucida Sans" panose="020B0602030504020204" pitchFamily="34" charset="0"/>
              </a:rPr>
              <a:t>What it means to be a good friend</a:t>
            </a:r>
          </a:p>
          <a:p>
            <a:pPr marL="1005840" lvl="3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Lucida Sans" panose="020B0602030504020204" pitchFamily="34" charset="0"/>
              </a:rPr>
              <a:t>Is cheating ever ok?</a:t>
            </a:r>
          </a:p>
          <a:p>
            <a:pPr marL="1005840" lvl="3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Lucida Sans" panose="020B0602030504020204" pitchFamily="34" charset="0"/>
              </a:rPr>
              <a:t>Punishment</a:t>
            </a:r>
          </a:p>
          <a:p>
            <a:pPr marL="1005840" lvl="3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Lucida Sans" panose="020B0602030504020204" pitchFamily="34" charset="0"/>
              </a:rPr>
              <a:t>Teasing</a:t>
            </a:r>
          </a:p>
          <a:p>
            <a:pPr marL="1005840" lvl="3" indent="-457200">
              <a:buFont typeface="Courier New" panose="02070309020205020404" pitchFamily="49" charset="0"/>
              <a:buChar char="o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6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1C7194-26B9-49B3-A0CD-7EE7084FB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241" y="2258807"/>
            <a:ext cx="4365959" cy="31589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E7F3CB-8A41-48C5-BAFD-BE83D3D6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97" y="931946"/>
            <a:ext cx="5288161" cy="1072683"/>
          </a:xfrm>
        </p:spPr>
        <p:txBody>
          <a:bodyPr>
            <a:normAutofit fontScale="90000"/>
          </a:bodyPr>
          <a:lstStyle/>
          <a:p>
            <a:r>
              <a:rPr lang="en-AU" dirty="0"/>
              <a:t>PrimaryEthics@Home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CA4B-C573-4456-A4EF-FB682B509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97" y="1728788"/>
            <a:ext cx="7931603" cy="3743326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AU" sz="1800" dirty="0"/>
              <a:t>Parents subscribe at </a:t>
            </a:r>
            <a:r>
              <a:rPr lang="en-AU" sz="1800" b="1" dirty="0"/>
              <a:t>primaryethics.com.au</a:t>
            </a:r>
            <a:r>
              <a:rPr lang="en-AU" sz="1800" dirty="0"/>
              <a:t> for background to topics to help continue the discussion at home. </a:t>
            </a:r>
          </a:p>
          <a:p>
            <a:pPr marL="34290" indent="0">
              <a:buNone/>
            </a:pPr>
            <a:endParaRPr lang="en-US" sz="1800" dirty="0"/>
          </a:p>
          <a:p>
            <a:pPr marL="34290" indent="0">
              <a:buNone/>
            </a:pPr>
            <a:endParaRPr lang="en-US" sz="1800" dirty="0"/>
          </a:p>
          <a:p>
            <a:pPr marL="34290" indent="0">
              <a:buNone/>
            </a:pPr>
            <a:endParaRPr lang="en-AU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333"/>
          <a:stretch/>
        </p:blipFill>
        <p:spPr>
          <a:xfrm>
            <a:off x="544404" y="2359219"/>
            <a:ext cx="2365224" cy="295816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61122" y="3677293"/>
            <a:ext cx="1079626" cy="522837"/>
          </a:xfrm>
          <a:prstGeom prst="rightArrow">
            <a:avLst/>
          </a:prstGeom>
          <a:solidFill>
            <a:srgbClr val="E5642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22522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89" y="165100"/>
            <a:ext cx="8204548" cy="1493098"/>
          </a:xfrm>
        </p:spPr>
        <p:txBody>
          <a:bodyPr/>
          <a:lstStyle/>
          <a:p>
            <a:r>
              <a:rPr lang="en-AU" dirty="0"/>
              <a:t>Community of inquiry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5989" y="1741118"/>
            <a:ext cx="8116866" cy="4081091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n-AU" sz="3800" dirty="0">
                <a:latin typeface="Lucida Sans" panose="020B0602030504020204" pitchFamily="34" charset="0"/>
              </a:rPr>
              <a:t>Facilitator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000" dirty="0">
                <a:latin typeface="Lucida Sans" panose="020B0602030504020204" pitchFamily="34" charset="0"/>
              </a:rPr>
              <a:t>Detailed lesson</a:t>
            </a:r>
          </a:p>
          <a:p>
            <a:pPr marL="0" lvl="1" indent="0">
              <a:buNone/>
            </a:pPr>
            <a:endParaRPr lang="en-AU" sz="3200" dirty="0"/>
          </a:p>
          <a:p>
            <a:pPr marL="0" lvl="1" indent="0">
              <a:buNone/>
            </a:pPr>
            <a:r>
              <a:rPr lang="en-AU" sz="3500" dirty="0">
                <a:latin typeface="Lucida Sans" panose="020B0602030504020204" pitchFamily="34" charset="0"/>
              </a:rPr>
              <a:t>Children encouraged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000" dirty="0">
                <a:latin typeface="Lucida Sans" panose="020B0602030504020204" pitchFamily="34" charset="0"/>
              </a:rPr>
              <a:t>Ask questions of each other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000" dirty="0">
                <a:latin typeface="Lucida Sans" panose="020B0602030504020204" pitchFamily="34" charset="0"/>
              </a:rPr>
              <a:t>Build on and challenge</a:t>
            </a:r>
          </a:p>
          <a:p>
            <a:pPr marL="0" lvl="1" indent="0">
              <a:buNone/>
            </a:pPr>
            <a:r>
              <a:rPr lang="en-AU" sz="3000" dirty="0">
                <a:latin typeface="Lucida Sans" panose="020B0602030504020204" pitchFamily="34" charset="0"/>
              </a:rPr>
              <a:t>   each other’s ideas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000" dirty="0">
                <a:latin typeface="Lucida Sans" panose="020B0602030504020204" pitchFamily="34" charset="0"/>
              </a:rPr>
              <a:t>Provide examples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000" dirty="0">
                <a:latin typeface="Lucida Sans" panose="020B0602030504020204" pitchFamily="34" charset="0"/>
              </a:rPr>
              <a:t>Reason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27" y="3896117"/>
            <a:ext cx="3225828" cy="21419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32001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Custom 1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36757F"/>
      </a:accent1>
      <a:accent2>
        <a:srgbClr val="A8B97F"/>
      </a:accent2>
      <a:accent3>
        <a:srgbClr val="CD6D25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EB3BA0-388C-4E58-A08B-951C7A9EB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624</Words>
  <Application>Microsoft Macintosh PowerPoint</Application>
  <PresentationFormat>On-screen Show (4:3)</PresentationFormat>
  <Paragraphs>147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Lucida Sans</vt:lpstr>
      <vt:lpstr>Metropolitan</vt:lpstr>
      <vt:lpstr>Ethics in the classroom</vt:lpstr>
      <vt:lpstr>Introduction</vt:lpstr>
      <vt:lpstr>Mission</vt:lpstr>
      <vt:lpstr>What do they learn?</vt:lpstr>
      <vt:lpstr>They also learn</vt:lpstr>
      <vt:lpstr>Lesson content</vt:lpstr>
      <vt:lpstr>Sample topics</vt:lpstr>
      <vt:lpstr>PrimaryEthics@Home </vt:lpstr>
      <vt:lpstr>Community of inquiry</vt:lpstr>
      <vt:lpstr>Facilitators</vt:lpstr>
      <vt:lpstr>PowerPoint Presentation</vt:lpstr>
      <vt:lpstr>Local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2016-10-06T23:11:44Z</dcterms:created>
  <dcterms:modified xsi:type="dcterms:W3CDTF">2021-02-14T11:44:22Z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